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8" r:id="rId11"/>
    <p:sldId id="264" r:id="rId12"/>
    <p:sldId id="265" r:id="rId13"/>
    <p:sldId id="266" r:id="rId14"/>
  </p:sldIdLst>
  <p:sldSz cx="18288000" cy="10287000"/>
  <p:notesSz cx="6858000" cy="9144000"/>
  <p:embeddedFontLst>
    <p:embeddedFont>
      <p:font typeface="Canva Sans Bold" panose="020B0604020202020204" charset="0"/>
      <p:bold r:id="rId15"/>
    </p:embeddedFont>
    <p:embeddedFont>
      <p:font typeface="Lato Bold" panose="020B0604020202020204" charset="0"/>
      <p:bold r:id="rId16"/>
    </p:embeddedFont>
    <p:embeddedFont>
      <p:font typeface="League Spartan" panose="020B0604020202020204" charset="0"/>
      <p:bold r:id="rId17"/>
    </p:embeddedFont>
    <p:embeddedFont>
      <p:font typeface="Poppins Bold" panose="020B0604020202020204" charset="0"/>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2" d="100"/>
          <a:sy n="62" d="100"/>
        </p:scale>
        <p:origin x="2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69" t="-23478" r="-8588" b="-24865"/>
            </a:stretch>
          </a:blipFill>
        </p:spPr>
      </p:sp>
      <p:grpSp>
        <p:nvGrpSpPr>
          <p:cNvPr id="3" name="Group 3"/>
          <p:cNvGrpSpPr/>
          <p:nvPr/>
        </p:nvGrpSpPr>
        <p:grpSpPr>
          <a:xfrm>
            <a:off x="0" y="0"/>
            <a:ext cx="18288000" cy="10287000"/>
            <a:chOff x="0" y="0"/>
            <a:chExt cx="6812038" cy="3831771"/>
          </a:xfrm>
        </p:grpSpPr>
        <p:sp>
          <p:nvSpPr>
            <p:cNvPr id="4" name="Freeform 4"/>
            <p:cNvSpPr/>
            <p:nvPr/>
          </p:nvSpPr>
          <p:spPr>
            <a:xfrm>
              <a:off x="0" y="0"/>
              <a:ext cx="6812038" cy="3831772"/>
            </a:xfrm>
            <a:custGeom>
              <a:avLst/>
              <a:gdLst/>
              <a:ahLst/>
              <a:cxnLst/>
              <a:rect l="l" t="t" r="r" b="b"/>
              <a:pathLst>
                <a:path w="6812038" h="3831772">
                  <a:moveTo>
                    <a:pt x="0" y="0"/>
                  </a:moveTo>
                  <a:lnTo>
                    <a:pt x="6812038" y="0"/>
                  </a:lnTo>
                  <a:lnTo>
                    <a:pt x="6812038" y="3831772"/>
                  </a:lnTo>
                  <a:lnTo>
                    <a:pt x="0" y="3831772"/>
                  </a:lnTo>
                  <a:close/>
                </a:path>
              </a:pathLst>
            </a:custGeom>
            <a:solidFill>
              <a:srgbClr val="000000">
                <a:alpha val="60000"/>
              </a:srgbClr>
            </a:solidFill>
          </p:spPr>
        </p:sp>
        <p:sp>
          <p:nvSpPr>
            <p:cNvPr id="5" name="TextBox 5"/>
            <p:cNvSpPr txBox="1"/>
            <p:nvPr/>
          </p:nvSpPr>
          <p:spPr>
            <a:xfrm>
              <a:off x="0" y="19050"/>
              <a:ext cx="6812038" cy="3812721"/>
            </a:xfrm>
            <a:prstGeom prst="rect">
              <a:avLst/>
            </a:prstGeom>
          </p:spPr>
          <p:txBody>
            <a:bodyPr lIns="48876" tIns="48876" rIns="48876" bIns="48876" rtlCol="0" anchor="ctr"/>
            <a:lstStyle/>
            <a:p>
              <a:pPr algn="ctr">
                <a:lnSpc>
                  <a:spcPts val="1080"/>
                </a:lnSpc>
              </a:pPr>
              <a:endParaRPr/>
            </a:p>
          </p:txBody>
        </p:sp>
      </p:grpSp>
      <p:sp>
        <p:nvSpPr>
          <p:cNvPr id="6" name="Freeform 6"/>
          <p:cNvSpPr/>
          <p:nvPr/>
        </p:nvSpPr>
        <p:spPr>
          <a:xfrm>
            <a:off x="9404211" y="4367537"/>
            <a:ext cx="994480" cy="1121594"/>
          </a:xfrm>
          <a:custGeom>
            <a:avLst/>
            <a:gdLst/>
            <a:ahLst/>
            <a:cxnLst/>
            <a:rect l="l" t="t" r="r" b="b"/>
            <a:pathLst>
              <a:path w="994480" h="1121594">
                <a:moveTo>
                  <a:pt x="0" y="0"/>
                </a:moveTo>
                <a:lnTo>
                  <a:pt x="994479" y="0"/>
                </a:lnTo>
                <a:lnTo>
                  <a:pt x="994479" y="1121594"/>
                </a:lnTo>
                <a:lnTo>
                  <a:pt x="0" y="11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568188" y="4367537"/>
            <a:ext cx="994480" cy="1121594"/>
          </a:xfrm>
          <a:custGeom>
            <a:avLst/>
            <a:gdLst/>
            <a:ahLst/>
            <a:cxnLst/>
            <a:rect l="l" t="t" r="r" b="b"/>
            <a:pathLst>
              <a:path w="994480" h="1121594">
                <a:moveTo>
                  <a:pt x="0" y="0"/>
                </a:moveTo>
                <a:lnTo>
                  <a:pt x="994479" y="0"/>
                </a:lnTo>
                <a:lnTo>
                  <a:pt x="994479" y="1121594"/>
                </a:lnTo>
                <a:lnTo>
                  <a:pt x="0" y="11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732165" y="4367537"/>
            <a:ext cx="872974" cy="1121594"/>
          </a:xfrm>
          <a:custGeom>
            <a:avLst/>
            <a:gdLst/>
            <a:ahLst/>
            <a:cxnLst/>
            <a:rect l="l" t="t" r="r" b="b"/>
            <a:pathLst>
              <a:path w="872974" h="1121594">
                <a:moveTo>
                  <a:pt x="0" y="0"/>
                </a:moveTo>
                <a:lnTo>
                  <a:pt x="872973" y="0"/>
                </a:lnTo>
                <a:lnTo>
                  <a:pt x="872973" y="1121594"/>
                </a:lnTo>
                <a:lnTo>
                  <a:pt x="0" y="11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774636" y="4367537"/>
            <a:ext cx="1009434" cy="1121594"/>
          </a:xfrm>
          <a:custGeom>
            <a:avLst/>
            <a:gdLst/>
            <a:ahLst/>
            <a:cxnLst/>
            <a:rect l="l" t="t" r="r" b="b"/>
            <a:pathLst>
              <a:path w="1009434" h="1121594">
                <a:moveTo>
                  <a:pt x="0" y="0"/>
                </a:moveTo>
                <a:lnTo>
                  <a:pt x="1009434" y="0"/>
                </a:lnTo>
                <a:lnTo>
                  <a:pt x="1009434" y="1121594"/>
                </a:lnTo>
                <a:lnTo>
                  <a:pt x="0" y="1121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2168652" y="5119449"/>
            <a:ext cx="3736438" cy="1146803"/>
          </a:xfrm>
          <a:prstGeom prst="rect">
            <a:avLst/>
          </a:prstGeom>
        </p:spPr>
        <p:txBody>
          <a:bodyPr lIns="0" tIns="0" rIns="0" bIns="0" rtlCol="0" anchor="t">
            <a:spAutoFit/>
          </a:bodyPr>
          <a:lstStyle/>
          <a:p>
            <a:pPr algn="ctr">
              <a:lnSpc>
                <a:spcPts val="8040"/>
              </a:lnSpc>
              <a:spcBef>
                <a:spcPct val="0"/>
              </a:spcBef>
            </a:pPr>
            <a:r>
              <a:rPr lang="en-US" sz="10050">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11" name="TextBox 11"/>
          <p:cNvSpPr txBox="1"/>
          <p:nvPr/>
        </p:nvSpPr>
        <p:spPr>
          <a:xfrm>
            <a:off x="5110045" y="5983722"/>
            <a:ext cx="7605951" cy="285212"/>
          </a:xfrm>
          <a:prstGeom prst="rect">
            <a:avLst/>
          </a:prstGeom>
        </p:spPr>
        <p:txBody>
          <a:bodyPr lIns="0" tIns="0" rIns="0" bIns="0" rtlCol="0" anchor="t">
            <a:spAutoFit/>
          </a:bodyPr>
          <a:lstStyle/>
          <a:p>
            <a:pPr algn="ctr">
              <a:lnSpc>
                <a:spcPts val="2240"/>
              </a:lnSpc>
            </a:pPr>
            <a:r>
              <a:rPr lang="en-US" sz="2115" spc="478">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2" name="Freeform 12"/>
          <p:cNvSpPr/>
          <p:nvPr/>
        </p:nvSpPr>
        <p:spPr>
          <a:xfrm>
            <a:off x="3389857" y="3437136"/>
            <a:ext cx="4931254" cy="2248666"/>
          </a:xfrm>
          <a:custGeom>
            <a:avLst/>
            <a:gdLst/>
            <a:ahLst/>
            <a:cxnLst/>
            <a:rect l="l" t="t" r="r" b="b"/>
            <a:pathLst>
              <a:path w="4931254" h="2248666">
                <a:moveTo>
                  <a:pt x="0" y="0"/>
                </a:moveTo>
                <a:lnTo>
                  <a:pt x="4931254" y="0"/>
                </a:lnTo>
                <a:lnTo>
                  <a:pt x="4931254" y="2248666"/>
                </a:lnTo>
                <a:lnTo>
                  <a:pt x="0" y="2248666"/>
                </a:lnTo>
                <a:lnTo>
                  <a:pt x="0" y="0"/>
                </a:lnTo>
                <a:close/>
              </a:path>
            </a:pathLst>
          </a:custGeom>
          <a:blipFill>
            <a:blip r:embed="rId9"/>
            <a:stretch>
              <a:fillRect r="-111082" b="-54298"/>
            </a:stretch>
          </a:blipFill>
        </p:spPr>
      </p:sp>
      <p:sp>
        <p:nvSpPr>
          <p:cNvPr id="13" name="Freeform 13"/>
          <p:cNvSpPr/>
          <p:nvPr/>
        </p:nvSpPr>
        <p:spPr>
          <a:xfrm>
            <a:off x="8642957" y="3437136"/>
            <a:ext cx="592540" cy="2248666"/>
          </a:xfrm>
          <a:custGeom>
            <a:avLst/>
            <a:gdLst/>
            <a:ahLst/>
            <a:cxnLst/>
            <a:rect l="l" t="t" r="r" b="b"/>
            <a:pathLst>
              <a:path w="592540" h="2248666">
                <a:moveTo>
                  <a:pt x="0" y="0"/>
                </a:moveTo>
                <a:lnTo>
                  <a:pt x="592540" y="0"/>
                </a:lnTo>
                <a:lnTo>
                  <a:pt x="592540" y="2248666"/>
                </a:lnTo>
                <a:lnTo>
                  <a:pt x="0" y="2248666"/>
                </a:lnTo>
                <a:lnTo>
                  <a:pt x="0" y="0"/>
                </a:lnTo>
                <a:close/>
              </a:path>
            </a:pathLst>
          </a:custGeom>
          <a:blipFill>
            <a:blip r:embed="rId9"/>
            <a:stretch>
              <a:fillRect l="-835329" r="-821344" b="-54298"/>
            </a:stretch>
          </a:blipFill>
        </p:spPr>
      </p:sp>
      <p:sp>
        <p:nvSpPr>
          <p:cNvPr id="14" name="Freeform 14"/>
          <p:cNvSpPr/>
          <p:nvPr/>
        </p:nvSpPr>
        <p:spPr>
          <a:xfrm>
            <a:off x="8323801" y="5202745"/>
            <a:ext cx="321102" cy="299605"/>
          </a:xfrm>
          <a:custGeom>
            <a:avLst/>
            <a:gdLst/>
            <a:ahLst/>
            <a:cxnLst/>
            <a:rect l="l" t="t" r="r" b="b"/>
            <a:pathLst>
              <a:path w="321102" h="299605">
                <a:moveTo>
                  <a:pt x="0" y="0"/>
                </a:moveTo>
                <a:lnTo>
                  <a:pt x="321103" y="0"/>
                </a:lnTo>
                <a:lnTo>
                  <a:pt x="321103" y="299606"/>
                </a:lnTo>
                <a:lnTo>
                  <a:pt x="0" y="29960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sp>
        <p:nvSpPr>
          <p:cNvPr id="15" name="Freeform 15"/>
          <p:cNvSpPr/>
          <p:nvPr/>
        </p:nvSpPr>
        <p:spPr>
          <a:xfrm>
            <a:off x="8033232" y="967757"/>
            <a:ext cx="2221536" cy="2221536"/>
          </a:xfrm>
          <a:custGeom>
            <a:avLst/>
            <a:gdLst/>
            <a:ahLst/>
            <a:cxnLst/>
            <a:rect l="l" t="t" r="r" b="b"/>
            <a:pathLst>
              <a:path w="2221536" h="2221536">
                <a:moveTo>
                  <a:pt x="0" y="0"/>
                </a:moveTo>
                <a:lnTo>
                  <a:pt x="2221536" y="0"/>
                </a:lnTo>
                <a:lnTo>
                  <a:pt x="2221536" y="2221536"/>
                </a:lnTo>
                <a:lnTo>
                  <a:pt x="0" y="2221536"/>
                </a:lnTo>
                <a:lnTo>
                  <a:pt x="0" y="0"/>
                </a:lnTo>
                <a:close/>
              </a:path>
            </a:pathLst>
          </a:custGeom>
          <a:blipFill>
            <a:blip r:embed="rId12"/>
            <a:stretch>
              <a:fillRect/>
            </a:stretch>
          </a:blipFill>
        </p:spPr>
      </p:sp>
      <p:sp>
        <p:nvSpPr>
          <p:cNvPr id="16" name="Freeform 16"/>
          <p:cNvSpPr/>
          <p:nvPr/>
        </p:nvSpPr>
        <p:spPr>
          <a:xfrm>
            <a:off x="3059674" y="57031"/>
            <a:ext cx="12168652" cy="1455168"/>
          </a:xfrm>
          <a:custGeom>
            <a:avLst/>
            <a:gdLst/>
            <a:ahLst/>
            <a:cxnLst/>
            <a:rect l="l" t="t" r="r" b="b"/>
            <a:pathLst>
              <a:path w="12168652" h="1455168">
                <a:moveTo>
                  <a:pt x="0" y="0"/>
                </a:moveTo>
                <a:lnTo>
                  <a:pt x="12168652" y="0"/>
                </a:lnTo>
                <a:lnTo>
                  <a:pt x="12168652" y="1455168"/>
                </a:lnTo>
                <a:lnTo>
                  <a:pt x="0" y="1455168"/>
                </a:lnTo>
                <a:lnTo>
                  <a:pt x="0" y="0"/>
                </a:lnTo>
                <a:close/>
              </a:path>
            </a:pathLst>
          </a:custGeom>
          <a:blipFill>
            <a:blip r:embed="rId13"/>
            <a:stretch>
              <a:fillRect/>
            </a:stretch>
          </a:blipFill>
        </p:spPr>
      </p:sp>
      <p:grpSp>
        <p:nvGrpSpPr>
          <p:cNvPr id="17" name="Group 17"/>
          <p:cNvGrpSpPr/>
          <p:nvPr/>
        </p:nvGrpSpPr>
        <p:grpSpPr>
          <a:xfrm>
            <a:off x="7389571" y="6900812"/>
            <a:ext cx="3691852" cy="1788715"/>
            <a:chOff x="0" y="0"/>
            <a:chExt cx="4922469" cy="2384953"/>
          </a:xfrm>
        </p:grpSpPr>
        <p:sp>
          <p:nvSpPr>
            <p:cNvPr id="18" name="Freeform 18"/>
            <p:cNvSpPr/>
            <p:nvPr/>
          </p:nvSpPr>
          <p:spPr>
            <a:xfrm>
              <a:off x="1325908" y="114300"/>
              <a:ext cx="2270653" cy="2270653"/>
            </a:xfrm>
            <a:custGeom>
              <a:avLst/>
              <a:gdLst/>
              <a:ahLst/>
              <a:cxnLst/>
              <a:rect l="l" t="t" r="r" b="b"/>
              <a:pathLst>
                <a:path w="2270653" h="2270653">
                  <a:moveTo>
                    <a:pt x="0" y="0"/>
                  </a:moveTo>
                  <a:lnTo>
                    <a:pt x="2270653" y="0"/>
                  </a:lnTo>
                  <a:lnTo>
                    <a:pt x="2270653" y="2270653"/>
                  </a:lnTo>
                  <a:lnTo>
                    <a:pt x="0" y="2270653"/>
                  </a:lnTo>
                  <a:lnTo>
                    <a:pt x="0" y="0"/>
                  </a:lnTo>
                  <a:close/>
                </a:path>
              </a:pathLst>
            </a:custGeom>
            <a:blipFill>
              <a:blip r:embed="rId14"/>
              <a:stretch>
                <a:fillRect/>
              </a:stretch>
            </a:blipFill>
          </p:spPr>
        </p:sp>
        <p:sp>
          <p:nvSpPr>
            <p:cNvPr id="19" name="Freeform 19"/>
            <p:cNvSpPr/>
            <p:nvPr/>
          </p:nvSpPr>
          <p:spPr>
            <a:xfrm>
              <a:off x="415429" y="0"/>
              <a:ext cx="3900568" cy="575334"/>
            </a:xfrm>
            <a:custGeom>
              <a:avLst/>
              <a:gdLst/>
              <a:ahLst/>
              <a:cxnLst/>
              <a:rect l="l" t="t" r="r" b="b"/>
              <a:pathLst>
                <a:path w="3900568" h="575334">
                  <a:moveTo>
                    <a:pt x="0" y="0"/>
                  </a:moveTo>
                  <a:lnTo>
                    <a:pt x="3900568" y="0"/>
                  </a:lnTo>
                  <a:lnTo>
                    <a:pt x="3900568" y="575334"/>
                  </a:lnTo>
                  <a:lnTo>
                    <a:pt x="0" y="575334"/>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rnd">
              <a:noFill/>
              <a:prstDash val="solid"/>
              <a:round/>
            </a:ln>
          </p:spPr>
        </p:sp>
        <p:sp>
          <p:nvSpPr>
            <p:cNvPr id="20" name="TextBox 20"/>
            <p:cNvSpPr txBox="1"/>
            <p:nvPr/>
          </p:nvSpPr>
          <p:spPr>
            <a:xfrm>
              <a:off x="0" y="105720"/>
              <a:ext cx="4922469" cy="428701"/>
            </a:xfrm>
            <a:prstGeom prst="rect">
              <a:avLst/>
            </a:prstGeom>
          </p:spPr>
          <p:txBody>
            <a:bodyPr lIns="0" tIns="0" rIns="0" bIns="0" rtlCol="0" anchor="t">
              <a:spAutoFit/>
            </a:bodyPr>
            <a:lstStyle/>
            <a:p>
              <a:pPr algn="ctr">
                <a:lnSpc>
                  <a:spcPts val="2755"/>
                </a:lnSpc>
                <a:spcBef>
                  <a:spcPct val="0"/>
                </a:spcBef>
              </a:pPr>
              <a:r>
                <a:rPr lang="en-US" sz="1965">
                  <a:solidFill>
                    <a:srgbClr val="010101"/>
                  </a:solidFill>
                  <a:latin typeface="League Spartan" panose="00000800000000000000"/>
                  <a:ea typeface="League Spartan" panose="00000800000000000000"/>
                  <a:cs typeface="League Spartan" panose="00000800000000000000"/>
                  <a:sym typeface="League Spartan" panose="00000800000000000000"/>
                </a:rPr>
                <a:t>POWERED BY</a:t>
              </a:r>
            </a:p>
          </p:txBody>
        </p:sp>
      </p:grpSp>
      <p:sp>
        <p:nvSpPr>
          <p:cNvPr id="21" name="Freeform 21"/>
          <p:cNvSpPr/>
          <p:nvPr/>
        </p:nvSpPr>
        <p:spPr>
          <a:xfrm rot="-5400000">
            <a:off x="12692990" y="5112996"/>
            <a:ext cx="10296525" cy="51483"/>
          </a:xfrm>
          <a:custGeom>
            <a:avLst/>
            <a:gdLst/>
            <a:ahLst/>
            <a:cxnLst/>
            <a:rect l="l" t="t" r="r" b="b"/>
            <a:pathLst>
              <a:path w="10296525" h="51483">
                <a:moveTo>
                  <a:pt x="0" y="0"/>
                </a:moveTo>
                <a:lnTo>
                  <a:pt x="10296525" y="0"/>
                </a:lnTo>
                <a:lnTo>
                  <a:pt x="10296525" y="51483"/>
                </a:lnTo>
                <a:lnTo>
                  <a:pt x="0" y="5148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2" name="Group 22"/>
          <p:cNvGrpSpPr/>
          <p:nvPr/>
        </p:nvGrpSpPr>
        <p:grpSpPr>
          <a:xfrm>
            <a:off x="2855596" y="2862352"/>
            <a:ext cx="12576808" cy="825332"/>
            <a:chOff x="0" y="0"/>
            <a:chExt cx="16769077" cy="1100442"/>
          </a:xfrm>
        </p:grpSpPr>
        <p:sp>
          <p:nvSpPr>
            <p:cNvPr id="23" name="TextBox 23"/>
            <p:cNvSpPr txBox="1"/>
            <p:nvPr/>
          </p:nvSpPr>
          <p:spPr>
            <a:xfrm>
              <a:off x="0" y="-57150"/>
              <a:ext cx="16769077" cy="502481"/>
            </a:xfrm>
            <a:prstGeom prst="rect">
              <a:avLst/>
            </a:prstGeom>
          </p:spPr>
          <p:txBody>
            <a:bodyPr lIns="0" tIns="0" rIns="0" bIns="0" rtlCol="0" anchor="t">
              <a:spAutoFit/>
            </a:bodyPr>
            <a:lstStyle/>
            <a:p>
              <a:pPr algn="ctr">
                <a:lnSpc>
                  <a:spcPts val="3115"/>
                </a:lnSpc>
              </a:pPr>
              <a:r>
                <a:rPr lang="en-US" sz="2225" b="1" spc="222">
                  <a:solidFill>
                    <a:srgbClr val="FDFDFD"/>
                  </a:solidFill>
                  <a:latin typeface="Lato Bold" panose="020F0502020204030203"/>
                  <a:ea typeface="Lato Bold" panose="020F0502020204030203"/>
                  <a:cs typeface="Lato Bold" panose="020F0502020204030203"/>
                  <a:sym typeface="Lato Bold" panose="020F0502020204030203"/>
                </a:rPr>
                <a:t>DEPARTMENT OF ELECTRONICS &amp; TELECOMMUNICATION ENGINEERING</a:t>
              </a:r>
            </a:p>
          </p:txBody>
        </p:sp>
        <p:sp>
          <p:nvSpPr>
            <p:cNvPr id="24" name="TextBox 24"/>
            <p:cNvSpPr txBox="1"/>
            <p:nvPr/>
          </p:nvSpPr>
          <p:spPr>
            <a:xfrm>
              <a:off x="764289" y="620685"/>
              <a:ext cx="15188233" cy="479757"/>
            </a:xfrm>
            <a:prstGeom prst="rect">
              <a:avLst/>
            </a:prstGeom>
          </p:spPr>
          <p:txBody>
            <a:bodyPr lIns="0" tIns="0" rIns="0" bIns="0" rtlCol="0" anchor="t">
              <a:spAutoFit/>
            </a:bodyPr>
            <a:lstStyle/>
            <a:p>
              <a:pPr algn="ctr">
                <a:lnSpc>
                  <a:spcPts val="3190"/>
                </a:lnSpc>
              </a:pPr>
              <a:r>
                <a:rPr lang="en-US" sz="2020" b="1" spc="1033">
                  <a:solidFill>
                    <a:srgbClr val="FDFDFD"/>
                  </a:solidFill>
                  <a:latin typeface="Lato Bold" panose="020F0502020204030203"/>
                  <a:ea typeface="Lato Bold" panose="020F0502020204030203"/>
                  <a:cs typeface="Lato Bold" panose="020F0502020204030203"/>
                  <a:sym typeface="Lato Bold" panose="020F0502020204030203"/>
                </a:rPr>
                <a:t>PRESENTS</a:t>
              </a:r>
            </a:p>
          </p:txBody>
        </p:sp>
      </p:grpSp>
      <p:sp>
        <p:nvSpPr>
          <p:cNvPr id="25" name="Freeform 25"/>
          <p:cNvSpPr/>
          <p:nvPr/>
        </p:nvSpPr>
        <p:spPr>
          <a:xfrm rot="-5400000">
            <a:off x="-4684169" y="5127295"/>
            <a:ext cx="10268069" cy="51340"/>
          </a:xfrm>
          <a:custGeom>
            <a:avLst/>
            <a:gdLst/>
            <a:ahLst/>
            <a:cxnLst/>
            <a:rect l="l" t="t" r="r" b="b"/>
            <a:pathLst>
              <a:path w="10268069" h="51340">
                <a:moveTo>
                  <a:pt x="0" y="0"/>
                </a:moveTo>
                <a:lnTo>
                  <a:pt x="10268069" y="0"/>
                </a:lnTo>
                <a:lnTo>
                  <a:pt x="10268069" y="51341"/>
                </a:lnTo>
                <a:lnTo>
                  <a:pt x="0" y="5134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6" name="Group 26"/>
          <p:cNvGrpSpPr/>
          <p:nvPr/>
        </p:nvGrpSpPr>
        <p:grpSpPr>
          <a:xfrm>
            <a:off x="4884777" y="8639696"/>
            <a:ext cx="8701440" cy="1141957"/>
            <a:chOff x="0" y="0"/>
            <a:chExt cx="11601920" cy="1522609"/>
          </a:xfrm>
        </p:grpSpPr>
        <p:grpSp>
          <p:nvGrpSpPr>
            <p:cNvPr id="27" name="Group 27"/>
            <p:cNvGrpSpPr/>
            <p:nvPr/>
          </p:nvGrpSpPr>
          <p:grpSpPr>
            <a:xfrm>
              <a:off x="0" y="0"/>
              <a:ext cx="11601920" cy="1522609"/>
              <a:chOff x="0" y="0"/>
              <a:chExt cx="2291737" cy="300762"/>
            </a:xfrm>
          </p:grpSpPr>
          <p:sp>
            <p:nvSpPr>
              <p:cNvPr id="28" name="Freeform 28"/>
              <p:cNvSpPr/>
              <p:nvPr/>
            </p:nvSpPr>
            <p:spPr>
              <a:xfrm>
                <a:off x="0" y="0"/>
                <a:ext cx="2291737" cy="300762"/>
              </a:xfrm>
              <a:custGeom>
                <a:avLst/>
                <a:gdLst/>
                <a:ahLst/>
                <a:cxnLst/>
                <a:rect l="l" t="t" r="r" b="b"/>
                <a:pathLst>
                  <a:path w="2291737" h="300762">
                    <a:moveTo>
                      <a:pt x="56943" y="0"/>
                    </a:moveTo>
                    <a:lnTo>
                      <a:pt x="2234795" y="0"/>
                    </a:lnTo>
                    <a:cubicBezTo>
                      <a:pt x="2249897" y="0"/>
                      <a:pt x="2264381" y="5999"/>
                      <a:pt x="2275059" y="16678"/>
                    </a:cubicBezTo>
                    <a:cubicBezTo>
                      <a:pt x="2285738" y="27357"/>
                      <a:pt x="2291737" y="41841"/>
                      <a:pt x="2291737" y="56943"/>
                    </a:cubicBezTo>
                    <a:lnTo>
                      <a:pt x="2291737" y="243820"/>
                    </a:lnTo>
                    <a:cubicBezTo>
                      <a:pt x="2291737" y="275268"/>
                      <a:pt x="2266243" y="300762"/>
                      <a:pt x="2234795" y="300762"/>
                    </a:cubicBezTo>
                    <a:lnTo>
                      <a:pt x="56943" y="300762"/>
                    </a:lnTo>
                    <a:cubicBezTo>
                      <a:pt x="25494" y="300762"/>
                      <a:pt x="0" y="275268"/>
                      <a:pt x="0" y="243820"/>
                    </a:cubicBezTo>
                    <a:lnTo>
                      <a:pt x="0" y="56943"/>
                    </a:lnTo>
                    <a:cubicBezTo>
                      <a:pt x="0" y="25494"/>
                      <a:pt x="25494" y="0"/>
                      <a:pt x="56943" y="0"/>
                    </a:cubicBezTo>
                    <a:close/>
                  </a:path>
                </a:pathLst>
              </a:custGeom>
              <a:solidFill>
                <a:srgbClr val="000000">
                  <a:alpha val="0"/>
                </a:srgbClr>
              </a:solidFill>
              <a:ln w="38100" cap="rnd">
                <a:solidFill>
                  <a:srgbClr val="E5E1DA"/>
                </a:solidFill>
                <a:prstDash val="solid"/>
                <a:round/>
              </a:ln>
            </p:spPr>
          </p:sp>
          <p:sp>
            <p:nvSpPr>
              <p:cNvPr id="29" name="TextBox 29"/>
              <p:cNvSpPr txBox="1"/>
              <p:nvPr/>
            </p:nvSpPr>
            <p:spPr>
              <a:xfrm>
                <a:off x="0" y="-38100"/>
                <a:ext cx="2291737" cy="338862"/>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668639" y="34045"/>
              <a:ext cx="10318096" cy="1292595"/>
            </a:xfrm>
            <a:prstGeom prst="rect">
              <a:avLst/>
            </a:prstGeom>
          </p:spPr>
          <p:txBody>
            <a:bodyPr lIns="0" tIns="0" rIns="0" bIns="0" rtlCol="0" anchor="t">
              <a:spAutoFit/>
            </a:bodyPr>
            <a:lstStyle/>
            <a:p>
              <a:pPr algn="ctr">
                <a:lnSpc>
                  <a:spcPts val="7860"/>
                </a:lnSpc>
                <a:spcBef>
                  <a:spcPct val="0"/>
                </a:spcBef>
              </a:pPr>
              <a:r>
                <a:rPr lang="en-US" sz="5615" b="1">
                  <a:solidFill>
                    <a:srgbClr val="8789DF"/>
                  </a:solidFill>
                  <a:latin typeface="Poppins Bold" panose="00000800000000000000"/>
                  <a:ea typeface="Poppins Bold" panose="00000800000000000000"/>
                  <a:cs typeface="Poppins Bold" panose="00000800000000000000"/>
                  <a:sym typeface="Poppins Bold" panose="00000800000000000000"/>
                </a:rPr>
                <a:t>ROUND 1 Submission</a:t>
              </a:r>
            </a:p>
          </p:txBody>
        </p:sp>
      </p:grpSp>
      <p:sp>
        <p:nvSpPr>
          <p:cNvPr id="31" name="Freeform 31"/>
          <p:cNvSpPr/>
          <p:nvPr/>
        </p:nvSpPr>
        <p:spPr>
          <a:xfrm rot="5400000" flipV="1">
            <a:off x="-804370" y="8684910"/>
            <a:ext cx="3024000" cy="180180"/>
          </a:xfrm>
          <a:custGeom>
            <a:avLst/>
            <a:gdLst/>
            <a:ahLst/>
            <a:cxnLst/>
            <a:rect l="l" t="t" r="r" b="b"/>
            <a:pathLst>
              <a:path w="3024000" h="180180">
                <a:moveTo>
                  <a:pt x="0" y="180180"/>
                </a:moveTo>
                <a:lnTo>
                  <a:pt x="3024000" y="180180"/>
                </a:lnTo>
                <a:lnTo>
                  <a:pt x="3024000" y="0"/>
                </a:lnTo>
                <a:lnTo>
                  <a:pt x="0" y="0"/>
                </a:lnTo>
                <a:lnTo>
                  <a:pt x="0" y="18018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Freeform 32"/>
          <p:cNvSpPr/>
          <p:nvPr/>
        </p:nvSpPr>
        <p:spPr>
          <a:xfrm rot="5400000" flipH="1">
            <a:off x="16035035" y="1421910"/>
            <a:ext cx="3024000" cy="180180"/>
          </a:xfrm>
          <a:custGeom>
            <a:avLst/>
            <a:gdLst/>
            <a:ahLst/>
            <a:cxnLst/>
            <a:rect l="l" t="t" r="r" b="b"/>
            <a:pathLst>
              <a:path w="3024000" h="180180">
                <a:moveTo>
                  <a:pt x="3024000" y="0"/>
                </a:moveTo>
                <a:lnTo>
                  <a:pt x="0" y="0"/>
                </a:lnTo>
                <a:lnTo>
                  <a:pt x="0" y="180180"/>
                </a:lnTo>
                <a:lnTo>
                  <a:pt x="3024000" y="180180"/>
                </a:lnTo>
                <a:lnTo>
                  <a:pt x="302400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1DD159-E7B0-5513-B01C-D270666B7B66}"/>
              </a:ext>
            </a:extLst>
          </p:cNvPr>
          <p:cNvPicPr>
            <a:picLocks noChangeAspect="1"/>
          </p:cNvPicPr>
          <p:nvPr/>
        </p:nvPicPr>
        <p:blipFill>
          <a:blip r:embed="rId2"/>
          <a:stretch>
            <a:fillRect/>
          </a:stretch>
        </p:blipFill>
        <p:spPr>
          <a:xfrm>
            <a:off x="5934688" y="0"/>
            <a:ext cx="12339141" cy="8496944"/>
          </a:xfrm>
          <a:prstGeom prst="rect">
            <a:avLst/>
          </a:prstGeom>
        </p:spPr>
      </p:pic>
      <p:pic>
        <p:nvPicPr>
          <p:cNvPr id="9" name="Picture 8">
            <a:extLst>
              <a:ext uri="{FF2B5EF4-FFF2-40B4-BE49-F238E27FC236}">
                <a16:creationId xmlns:a16="http://schemas.microsoft.com/office/drawing/2014/main" id="{F45F43B3-6163-1EEF-EC16-E3B7361B91B9}"/>
              </a:ext>
            </a:extLst>
          </p:cNvPr>
          <p:cNvPicPr>
            <a:picLocks noChangeAspect="1"/>
          </p:cNvPicPr>
          <p:nvPr/>
        </p:nvPicPr>
        <p:blipFill>
          <a:blip r:embed="rId3"/>
          <a:stretch>
            <a:fillRect/>
          </a:stretch>
        </p:blipFill>
        <p:spPr>
          <a:xfrm>
            <a:off x="0" y="0"/>
            <a:ext cx="6058746" cy="4315427"/>
          </a:xfrm>
          <a:prstGeom prst="rect">
            <a:avLst/>
          </a:prstGeom>
        </p:spPr>
      </p:pic>
      <p:pic>
        <p:nvPicPr>
          <p:cNvPr id="11" name="Picture 10">
            <a:extLst>
              <a:ext uri="{FF2B5EF4-FFF2-40B4-BE49-F238E27FC236}">
                <a16:creationId xmlns:a16="http://schemas.microsoft.com/office/drawing/2014/main" id="{53AB90FF-0877-EEC3-85FC-81D162F52C68}"/>
              </a:ext>
            </a:extLst>
          </p:cNvPr>
          <p:cNvPicPr>
            <a:picLocks noChangeAspect="1"/>
          </p:cNvPicPr>
          <p:nvPr/>
        </p:nvPicPr>
        <p:blipFill>
          <a:blip r:embed="rId4"/>
          <a:srcRect l="5702" t="8506" r="12383" b="3721"/>
          <a:stretch/>
        </p:blipFill>
        <p:spPr>
          <a:xfrm>
            <a:off x="-35635" y="4166320"/>
            <a:ext cx="6192688" cy="6120680"/>
          </a:xfrm>
          <a:prstGeom prst="rect">
            <a:avLst/>
          </a:prstGeom>
        </p:spPr>
      </p:pic>
    </p:spTree>
    <p:extLst>
      <p:ext uri="{BB962C8B-B14F-4D97-AF65-F5344CB8AC3E}">
        <p14:creationId xmlns:p14="http://schemas.microsoft.com/office/powerpoint/2010/main" val="362780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Budget Report</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155386"/>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[Cost breakdown with the list of components and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softwares</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used in building the solution]</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Arduino uno*2: 680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Esp32:550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Server motor*3:600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Led lights:200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push button:10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Ultrasonic sensor :200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Lcd display*2=700</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Impact and Benefits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3788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[Potential impact]</a:t>
            </a:r>
          </a:p>
        </p:txBody>
      </p:sp>
      <p:sp>
        <p:nvSpPr>
          <p:cNvPr id="18" name="TextBox 18"/>
          <p:cNvSpPr txBox="1"/>
          <p:nvPr/>
        </p:nvSpPr>
        <p:spPr>
          <a:xfrm>
            <a:off x="907973" y="1475449"/>
            <a:ext cx="15976752" cy="537885"/>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[Benefits of the solution(</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social,economic,environmental,etc</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t>
            </a: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
        <p:nvSpPr>
          <p:cNvPr id="23" name="TextBox 22"/>
          <p:cNvSpPr txBox="1"/>
          <p:nvPr/>
        </p:nvSpPr>
        <p:spPr>
          <a:xfrm>
            <a:off x="1028700" y="2872666"/>
            <a:ext cx="9202782" cy="2862322"/>
          </a:xfrm>
          <a:prstGeom prst="rect">
            <a:avLst/>
          </a:prstGeom>
          <a:noFill/>
        </p:spPr>
        <p:txBody>
          <a:bodyPr wrap="square">
            <a:spAutoFit/>
          </a:bodyPr>
          <a:lstStyle/>
          <a:p>
            <a:r>
              <a:rPr lang="en-US" dirty="0"/>
              <a:t>🚑 </a:t>
            </a:r>
            <a:r>
              <a:rPr lang="en-US" b="1" dirty="0"/>
              <a:t>Faster Emergency Response:</a:t>
            </a:r>
            <a:r>
              <a:rPr lang="en-US" dirty="0"/>
              <a:t> Automatically turns signals green for ambulances and fire trucks, ensuring quicker arrivals and saving lives.</a:t>
            </a:r>
          </a:p>
          <a:p>
            <a:r>
              <a:rPr lang="en-US" dirty="0"/>
              <a:t>🚦 </a:t>
            </a:r>
            <a:r>
              <a:rPr lang="en-US" b="1" dirty="0"/>
              <a:t>Adaptive Traffic Flow:</a:t>
            </a:r>
            <a:r>
              <a:rPr lang="en-US" dirty="0"/>
              <a:t> Adjusts signal timings based on real-time traffic data, reducing congestion and improving road efficiency.</a:t>
            </a:r>
          </a:p>
          <a:p>
            <a:r>
              <a:rPr lang="en-US" dirty="0"/>
              <a:t>🚘 </a:t>
            </a:r>
            <a:r>
              <a:rPr lang="en-US" b="1" dirty="0"/>
              <a:t>Enhanced Road Safety:</a:t>
            </a:r>
            <a:r>
              <a:rPr lang="en-US" dirty="0"/>
              <a:t> Alerts drivers to emergency vehicles, minimizing sudden lane changes and accident risks.</a:t>
            </a:r>
          </a:p>
          <a:p>
            <a:r>
              <a:rPr lang="en-US" dirty="0"/>
              <a:t>⏳ </a:t>
            </a:r>
            <a:r>
              <a:rPr lang="en-US" b="1" dirty="0"/>
              <a:t>Fuel &amp; Time Efficiency:</a:t>
            </a:r>
            <a:r>
              <a:rPr lang="en-US" dirty="0"/>
              <a:t> Reduces idling, lowers fuel consumption, and cuts emissions for a more eco-friendly city.</a:t>
            </a:r>
          </a:p>
          <a:p>
            <a:r>
              <a:rPr lang="en-US" dirty="0"/>
              <a:t>📡 </a:t>
            </a:r>
            <a:r>
              <a:rPr lang="en-US" b="1" dirty="0"/>
              <a:t>Scalable &amp; Future-Ready:</a:t>
            </a:r>
            <a:r>
              <a:rPr lang="en-US" dirty="0"/>
              <a:t> Supports police, disaster response, and public transport while integrating with existing infrastructure</a:t>
            </a:r>
          </a:p>
        </p:txBody>
      </p:sp>
      <p:sp>
        <p:nvSpPr>
          <p:cNvPr id="25" name="TextBox 24"/>
          <p:cNvSpPr txBox="1"/>
          <p:nvPr/>
        </p:nvSpPr>
        <p:spPr>
          <a:xfrm>
            <a:off x="1028700" y="6560787"/>
            <a:ext cx="9202782" cy="2585323"/>
          </a:xfrm>
          <a:prstGeom prst="rect">
            <a:avLst/>
          </a:prstGeom>
          <a:noFill/>
        </p:spPr>
        <p:txBody>
          <a:bodyPr wrap="square">
            <a:spAutoFit/>
          </a:bodyPr>
          <a:lstStyle/>
          <a:p>
            <a:r>
              <a:rPr lang="en-IN" dirty="0"/>
              <a:t>🗑️ </a:t>
            </a:r>
            <a:r>
              <a:rPr lang="en-IN" b="1" dirty="0"/>
              <a:t>Improved Hygiene:</a:t>
            </a:r>
            <a:r>
              <a:rPr lang="en-IN" dirty="0"/>
              <a:t> Automatic lid operation prevents direct contact, reducing the spread of germs and foul </a:t>
            </a:r>
            <a:r>
              <a:rPr lang="en-IN" dirty="0" err="1"/>
              <a:t>odors</a:t>
            </a:r>
            <a:r>
              <a:rPr lang="en-IN" dirty="0"/>
              <a:t>.</a:t>
            </a:r>
          </a:p>
          <a:p>
            <a:r>
              <a:rPr lang="en-IN" dirty="0"/>
              <a:t>🚯 </a:t>
            </a:r>
            <a:r>
              <a:rPr lang="en-IN" b="1" dirty="0"/>
              <a:t>Reduced Littering:</a:t>
            </a:r>
            <a:r>
              <a:rPr lang="en-IN" dirty="0"/>
              <a:t> Sensors detect waste levels and alert authorities for timely disposal, preventing overflow and keeping public spaces clean.</a:t>
            </a:r>
          </a:p>
          <a:p>
            <a:r>
              <a:rPr lang="en-IN" dirty="0"/>
              <a:t>🐛 </a:t>
            </a:r>
            <a:r>
              <a:rPr lang="en-IN" b="1" dirty="0"/>
              <a:t>Pest Control:</a:t>
            </a:r>
            <a:r>
              <a:rPr lang="en-IN" dirty="0"/>
              <a:t> Sealed design prevents flies, rodents, and pests, enhancing sanitation.</a:t>
            </a:r>
          </a:p>
          <a:p>
            <a:r>
              <a:rPr lang="en-IN" dirty="0"/>
              <a:t>🌱 </a:t>
            </a:r>
            <a:r>
              <a:rPr lang="en-IN" b="1" dirty="0"/>
              <a:t>Eco-Friendly Waste Management:</a:t>
            </a:r>
            <a:r>
              <a:rPr lang="en-IN" dirty="0"/>
              <a:t> Promotes efficient waste segregation and disposal, reducing pollution and supporting sustainability.</a:t>
            </a:r>
          </a:p>
          <a:p>
            <a:r>
              <a:rPr lang="en-IN" dirty="0"/>
              <a:t>📡 </a:t>
            </a:r>
            <a:r>
              <a:rPr lang="en-IN" b="1" dirty="0"/>
              <a:t>Smart Monitoring:</a:t>
            </a:r>
            <a:r>
              <a:rPr lang="en-IN" dirty="0"/>
              <a:t> Real-time waste level tracking optimizes collection schedules, reducing unnecessary trips and fuel consumption.</a:t>
            </a:r>
          </a:p>
        </p:txBody>
      </p:sp>
      <p:sp>
        <p:nvSpPr>
          <p:cNvPr id="26" name="TextBox 25"/>
          <p:cNvSpPr txBox="1"/>
          <p:nvPr/>
        </p:nvSpPr>
        <p:spPr>
          <a:xfrm>
            <a:off x="1151112" y="2226335"/>
            <a:ext cx="5234980" cy="646331"/>
          </a:xfrm>
          <a:prstGeom prst="rect">
            <a:avLst/>
          </a:prstGeom>
          <a:noFill/>
        </p:spPr>
        <p:txBody>
          <a:bodyPr wrap="square" rtlCol="0">
            <a:spAutoFit/>
          </a:bodyPr>
          <a:lstStyle/>
          <a:p>
            <a:r>
              <a:rPr lang="en-IN" sz="3600" dirty="0"/>
              <a:t>Smart Traffic Lights</a:t>
            </a:r>
          </a:p>
        </p:txBody>
      </p:sp>
      <p:sp>
        <p:nvSpPr>
          <p:cNvPr id="27" name="TextBox 26"/>
          <p:cNvSpPr txBox="1"/>
          <p:nvPr/>
        </p:nvSpPr>
        <p:spPr>
          <a:xfrm>
            <a:off x="1028700" y="5908607"/>
            <a:ext cx="5234980" cy="646331"/>
          </a:xfrm>
          <a:prstGeom prst="rect">
            <a:avLst/>
          </a:prstGeom>
          <a:noFill/>
        </p:spPr>
        <p:txBody>
          <a:bodyPr wrap="square" rtlCol="0">
            <a:spAutoFit/>
          </a:bodyPr>
          <a:lstStyle/>
          <a:p>
            <a:r>
              <a:rPr lang="en-IN" sz="3600" dirty="0"/>
              <a:t>Smart Dustbin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IMPORTANT INSTRUCTIONS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1192882"/>
            <a:ext cx="15976752" cy="8406101"/>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Kindly keep the maximum slide limit up to 10 (excluding this slide, you may delete this slide before submitting on the portal.)</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⁠Try to avoid paragraphs and post your ideas in points/diagrams/pictures</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⁠Keep your explanation precise and easy to understand, avoid using jargons </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⁠Idea should be unique </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⁠You can only use provided template for making PPT, without changing the idea details,pointers (mentioned on each slide)</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⁠You need to upload the file in PPT format only. No PDF,Word Doc or any other format will be accepted.</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240" b="-23379"/>
            </a:stretch>
          </a:blipFill>
        </p:spPr>
      </p:sp>
      <p:grpSp>
        <p:nvGrpSpPr>
          <p:cNvPr id="3" name="Group 3"/>
          <p:cNvGrpSpPr/>
          <p:nvPr/>
        </p:nvGrpSpPr>
        <p:grpSpPr>
          <a:xfrm>
            <a:off x="589357" y="1028700"/>
            <a:ext cx="17109285" cy="1670078"/>
            <a:chOff x="0" y="0"/>
            <a:chExt cx="4506149" cy="439856"/>
          </a:xfrm>
        </p:grpSpPr>
        <p:sp>
          <p:nvSpPr>
            <p:cNvPr id="4" name="Freeform 4"/>
            <p:cNvSpPr/>
            <p:nvPr/>
          </p:nvSpPr>
          <p:spPr>
            <a:xfrm>
              <a:off x="0" y="0"/>
              <a:ext cx="4506149" cy="439856"/>
            </a:xfrm>
            <a:custGeom>
              <a:avLst/>
              <a:gdLst/>
              <a:ahLst/>
              <a:cxnLst/>
              <a:rect l="l" t="t" r="r" b="b"/>
              <a:pathLst>
                <a:path w="4506149" h="439856">
                  <a:moveTo>
                    <a:pt x="0" y="0"/>
                  </a:moveTo>
                  <a:lnTo>
                    <a:pt x="4506149" y="0"/>
                  </a:lnTo>
                  <a:lnTo>
                    <a:pt x="4506149" y="439856"/>
                  </a:lnTo>
                  <a:lnTo>
                    <a:pt x="0" y="439856"/>
                  </a:lnTo>
                  <a:close/>
                </a:path>
              </a:pathLst>
            </a:custGeom>
            <a:solidFill>
              <a:srgbClr val="FDFDFD"/>
            </a:solidFill>
          </p:spPr>
          <p:txBody>
            <a:bodyPr/>
            <a:lstStyle/>
            <a:p>
              <a:endParaRPr lang="en-IN" dirty="0"/>
            </a:p>
          </p:txBody>
        </p:sp>
        <p:sp>
          <p:nvSpPr>
            <p:cNvPr id="5" name="TextBox 5"/>
            <p:cNvSpPr txBox="1"/>
            <p:nvPr/>
          </p:nvSpPr>
          <p:spPr>
            <a:xfrm>
              <a:off x="0" y="-38100"/>
              <a:ext cx="4506149" cy="477956"/>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3785292" y="-231971"/>
            <a:ext cx="4623435" cy="1045145"/>
            <a:chOff x="0" y="0"/>
            <a:chExt cx="6164580" cy="1393527"/>
          </a:xfrm>
        </p:grpSpPr>
        <p:sp>
          <p:nvSpPr>
            <p:cNvPr id="7" name="Freeform 7"/>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12" name="TextBox 12"/>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3" name="Freeform 13"/>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4" name="Freeform 14"/>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5" name="Freeform 15"/>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6" name="TextBox 16"/>
          <p:cNvSpPr txBox="1"/>
          <p:nvPr/>
        </p:nvSpPr>
        <p:spPr>
          <a:xfrm>
            <a:off x="305922" y="114758"/>
            <a:ext cx="4314275"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Introduction</a:t>
            </a:r>
          </a:p>
        </p:txBody>
      </p:sp>
      <p:sp>
        <p:nvSpPr>
          <p:cNvPr id="17" name="TextBox 17"/>
          <p:cNvSpPr txBox="1"/>
          <p:nvPr/>
        </p:nvSpPr>
        <p:spPr>
          <a:xfrm>
            <a:off x="1028700" y="1199802"/>
            <a:ext cx="12075740" cy="647165"/>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[Team Name]: CIRCUIT UNO</a:t>
            </a:r>
          </a:p>
        </p:txBody>
      </p:sp>
      <p:grpSp>
        <p:nvGrpSpPr>
          <p:cNvPr id="18" name="Group 18"/>
          <p:cNvGrpSpPr/>
          <p:nvPr/>
        </p:nvGrpSpPr>
        <p:grpSpPr>
          <a:xfrm>
            <a:off x="589357" y="3270278"/>
            <a:ext cx="17109285" cy="3699906"/>
            <a:chOff x="0" y="0"/>
            <a:chExt cx="4506149" cy="974461"/>
          </a:xfrm>
        </p:grpSpPr>
        <p:sp>
          <p:nvSpPr>
            <p:cNvPr id="19" name="Freeform 19"/>
            <p:cNvSpPr/>
            <p:nvPr/>
          </p:nvSpPr>
          <p:spPr>
            <a:xfrm>
              <a:off x="0" y="0"/>
              <a:ext cx="4506149" cy="974461"/>
            </a:xfrm>
            <a:custGeom>
              <a:avLst/>
              <a:gdLst/>
              <a:ahLst/>
              <a:cxnLst/>
              <a:rect l="l" t="t" r="r" b="b"/>
              <a:pathLst>
                <a:path w="4506149" h="974461">
                  <a:moveTo>
                    <a:pt x="0" y="0"/>
                  </a:moveTo>
                  <a:lnTo>
                    <a:pt x="4506149" y="0"/>
                  </a:lnTo>
                  <a:lnTo>
                    <a:pt x="4506149" y="974461"/>
                  </a:lnTo>
                  <a:lnTo>
                    <a:pt x="0" y="974461"/>
                  </a:lnTo>
                  <a:close/>
                </a:path>
              </a:pathLst>
            </a:custGeom>
            <a:solidFill>
              <a:srgbClr val="FDFDFD"/>
            </a:solidFill>
          </p:spPr>
        </p:sp>
        <p:sp>
          <p:nvSpPr>
            <p:cNvPr id="20" name="TextBox 20"/>
            <p:cNvSpPr txBox="1"/>
            <p:nvPr/>
          </p:nvSpPr>
          <p:spPr>
            <a:xfrm>
              <a:off x="0" y="-38100"/>
              <a:ext cx="4506149" cy="1012561"/>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1028700" y="3499194"/>
            <a:ext cx="16223560" cy="3417154"/>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[Member Names]: KALASH BHEDA</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VARAD BHANDARI</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ARNAV BHANDARI</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JASON DSOUZA</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HEET BHARADWA AND MONIL JAIN</a:t>
            </a:r>
          </a:p>
        </p:txBody>
      </p:sp>
      <p:grpSp>
        <p:nvGrpSpPr>
          <p:cNvPr id="22" name="Group 22"/>
          <p:cNvGrpSpPr/>
          <p:nvPr/>
        </p:nvGrpSpPr>
        <p:grpSpPr>
          <a:xfrm>
            <a:off x="589357" y="7641833"/>
            <a:ext cx="17109285" cy="1616467"/>
            <a:chOff x="0" y="0"/>
            <a:chExt cx="4506149" cy="425736"/>
          </a:xfrm>
        </p:grpSpPr>
        <p:sp>
          <p:nvSpPr>
            <p:cNvPr id="23" name="Freeform 23"/>
            <p:cNvSpPr/>
            <p:nvPr/>
          </p:nvSpPr>
          <p:spPr>
            <a:xfrm>
              <a:off x="0" y="0"/>
              <a:ext cx="4506149" cy="425736"/>
            </a:xfrm>
            <a:custGeom>
              <a:avLst/>
              <a:gdLst/>
              <a:ahLst/>
              <a:cxnLst/>
              <a:rect l="l" t="t" r="r" b="b"/>
              <a:pathLst>
                <a:path w="4506149" h="425736">
                  <a:moveTo>
                    <a:pt x="0" y="0"/>
                  </a:moveTo>
                  <a:lnTo>
                    <a:pt x="4506149" y="0"/>
                  </a:lnTo>
                  <a:lnTo>
                    <a:pt x="4506149" y="425736"/>
                  </a:lnTo>
                  <a:lnTo>
                    <a:pt x="0" y="425736"/>
                  </a:lnTo>
                  <a:close/>
                </a:path>
              </a:pathLst>
            </a:custGeom>
            <a:solidFill>
              <a:srgbClr val="FDFDFD"/>
            </a:solidFill>
          </p:spPr>
        </p:sp>
        <p:sp>
          <p:nvSpPr>
            <p:cNvPr id="24" name="TextBox 24"/>
            <p:cNvSpPr txBox="1"/>
            <p:nvPr/>
          </p:nvSpPr>
          <p:spPr>
            <a:xfrm>
              <a:off x="0" y="-38100"/>
              <a:ext cx="4506149" cy="463836"/>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028700" y="7884585"/>
            <a:ext cx="9123412" cy="647165"/>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[College Name]:DJSCE</a:t>
            </a:r>
          </a:p>
        </p:txBody>
      </p:sp>
      <p:sp>
        <p:nvSpPr>
          <p:cNvPr id="26" name="Freeform 26"/>
          <p:cNvSpPr/>
          <p:nvPr/>
        </p:nvSpPr>
        <p:spPr>
          <a:xfrm>
            <a:off x="16499575" y="9041379"/>
            <a:ext cx="1519450" cy="1519450"/>
          </a:xfrm>
          <a:custGeom>
            <a:avLst/>
            <a:gdLst/>
            <a:ahLst/>
            <a:cxnLst/>
            <a:rect l="l" t="t" r="r" b="b"/>
            <a:pathLst>
              <a:path w="1519450" h="1519450">
                <a:moveTo>
                  <a:pt x="0" y="0"/>
                </a:moveTo>
                <a:lnTo>
                  <a:pt x="1519450" y="0"/>
                </a:lnTo>
                <a:lnTo>
                  <a:pt x="1519450" y="1519450"/>
                </a:lnTo>
                <a:lnTo>
                  <a:pt x="0" y="1519450"/>
                </a:lnTo>
                <a:lnTo>
                  <a:pt x="0" y="0"/>
                </a:lnTo>
                <a:close/>
              </a:path>
            </a:pathLst>
          </a:custGeom>
          <a:blipFill>
            <a:blip r:embed="rId1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grpSp>
        <p:nvGrpSpPr>
          <p:cNvPr id="13" name="Group 13"/>
          <p:cNvGrpSpPr/>
          <p:nvPr/>
        </p:nvGrpSpPr>
        <p:grpSpPr>
          <a:xfrm>
            <a:off x="589357" y="784599"/>
            <a:ext cx="17109285" cy="9006115"/>
            <a:chOff x="0" y="0"/>
            <a:chExt cx="4506149" cy="2371981"/>
          </a:xfrm>
        </p:grpSpPr>
        <p:sp>
          <p:nvSpPr>
            <p:cNvPr id="14" name="Freeform 14"/>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5" name="TextBox 15"/>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6" name="TextBox 16"/>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Problem Statement Overview </a:t>
            </a:r>
          </a:p>
        </p:txBody>
      </p:sp>
      <p:sp>
        <p:nvSpPr>
          <p:cNvPr id="17" name="TextBox 17"/>
          <p:cNvSpPr txBox="1"/>
          <p:nvPr/>
        </p:nvSpPr>
        <p:spPr>
          <a:xfrm>
            <a:off x="1028700" y="971550"/>
            <a:ext cx="13785292" cy="5734390"/>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[Comprehensive Overview of the problem statement] </a:t>
            </a:r>
          </a:p>
          <a:p>
            <a:pPr algn="l">
              <a:lnSpc>
                <a:spcPts val="4480"/>
              </a:lnSpc>
            </a:pPr>
            <a:r>
              <a:rPr lang="en-US" sz="3200" dirty="0"/>
              <a:t>The objective is to design an integrated </a:t>
            </a:r>
            <a:r>
              <a:rPr lang="en-US" sz="3200" b="1" dirty="0"/>
              <a:t>IoT hardware solution</a:t>
            </a:r>
            <a:r>
              <a:rPr lang="en-US" sz="3200" dirty="0"/>
              <a:t> to enhance </a:t>
            </a:r>
            <a:r>
              <a:rPr lang="en-US" sz="3200" b="1" dirty="0"/>
              <a:t>urban traffic management, environmental monitoring, and public safety</a:t>
            </a:r>
            <a:r>
              <a:rPr lang="en-US" sz="3200" dirty="0"/>
              <a:t> within a </a:t>
            </a:r>
            <a:r>
              <a:rPr lang="en-US" sz="3200" b="1" dirty="0"/>
              <a:t>smart city framework</a:t>
            </a:r>
            <a:r>
              <a:rPr lang="en-US" sz="3200" dirty="0"/>
              <a:t>. Rapid urbanization presents challenges in </a:t>
            </a:r>
            <a:r>
              <a:rPr lang="en-US" sz="3200" b="1" dirty="0"/>
              <a:t>resource management and infrastructure efficiency</a:t>
            </a:r>
            <a:r>
              <a:rPr lang="en-US" sz="3200" dirty="0"/>
              <a:t>, which can be tackled using </a:t>
            </a:r>
            <a:r>
              <a:rPr lang="en-US" sz="3200" b="1" dirty="0"/>
              <a:t>IoT and GIS</a:t>
            </a:r>
            <a:r>
              <a:rPr lang="en-US" sz="3200" dirty="0"/>
              <a:t> technologies for </a:t>
            </a:r>
            <a:r>
              <a:rPr lang="en-US" sz="3200" b="1" dirty="0"/>
              <a:t>real-time data collection, spatial analysis, and informed decision-making</a:t>
            </a:r>
            <a:r>
              <a:rPr lang="en-US" sz="3200" dirty="0"/>
              <a:t>. These systems will </a:t>
            </a:r>
            <a:r>
              <a:rPr lang="en-US" sz="3200" b="1" dirty="0"/>
              <a:t>optimize traffic flow, monitor environmental conditions, and enhance public safety</a:t>
            </a:r>
            <a:r>
              <a:rPr lang="en-US" sz="3200" dirty="0"/>
              <a:t>, leading to </a:t>
            </a:r>
            <a:r>
              <a:rPr lang="en-US" sz="3200" b="1" dirty="0"/>
              <a:t>smarter, safer, and more sustainable cities</a:t>
            </a:r>
            <a:r>
              <a:rPr lang="en-US" sz="3200" dirty="0"/>
              <a:t>. The initiative fosters </a:t>
            </a:r>
            <a:r>
              <a:rPr lang="en-US" sz="3200" b="1" dirty="0"/>
              <a:t>innovative, practical solutions</a:t>
            </a:r>
            <a:r>
              <a:rPr lang="en-US" sz="3200" dirty="0"/>
              <a:t> that improve </a:t>
            </a:r>
            <a:r>
              <a:rPr lang="en-US" sz="3200" b="1" dirty="0"/>
              <a:t>quality of life</a:t>
            </a:r>
            <a:r>
              <a:rPr lang="en-US" sz="3200" dirty="0"/>
              <a:t> and ensure a </a:t>
            </a:r>
            <a:r>
              <a:rPr lang="en-US" sz="3200" b="1" dirty="0"/>
              <a:t>brighter, more efficient urban future</a:t>
            </a:r>
            <a:r>
              <a:rPr lang="en-US" sz="3200" dirty="0"/>
              <a:t>.</a:t>
            </a: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76658"/>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Highlighted Problems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8617872"/>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[Key Issues: Identified problems from the Problem statement and effect on public]</a:t>
            </a:r>
          </a:p>
          <a:p>
            <a:pPr algn="l">
              <a:lnSpc>
                <a:spcPts val="4480"/>
              </a:lnSpc>
            </a:pP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Enviournmental</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and public safety: </a:t>
            </a:r>
            <a:r>
              <a:rPr lang="en-US" sz="3200" dirty="0"/>
              <a:t>The problem is inefficient waste management and poor hygiene in public spaces due to open dustbins, leading to odors, pests, and littering. Overflowing bins and lack of real-time monitoring result in delayed or unnecessary waste collection. Our solution automates waste disposal, ensures hygiene, and optimizes collection efficiency in smart cities.</a:t>
            </a:r>
            <a:endParaRPr lang="en-US" sz="3200" b="1" dirty="0">
              <a:solidFill>
                <a:srgbClr val="000000"/>
              </a:solidFill>
              <a:latin typeface="Canva Sans Bold" panose="020B0803030501040103"/>
              <a:sym typeface="Canva Sans Bold" panose="020B0803030501040103"/>
            </a:endParaRP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Traffic management: </a:t>
            </a:r>
            <a:r>
              <a:rPr lang="en-US" sz="3200" dirty="0"/>
              <a:t>The problem we are tackling is traffic congestion during peak hours and delays for emergency vehicles. Traditional traffic signals often create bottlenecks, leading to longer travel times and increased pollution. During emergencies, ambulances face difficulty navigating through heavy traffic, which can delay response times and jeopardize lives. Our solution aims to optimize traffic flow by adjusting signal timings in real time to reduce congestion and prioritize emergency vehicles, ensuring smoother travel for both regular commuters and ambulances.</a:t>
            </a: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The Solution Blueprint</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7318414"/>
          </a:xfrm>
          <a:prstGeom prst="rect">
            <a:avLst/>
          </a:prstGeom>
        </p:spPr>
        <p:txBody>
          <a:bodyPr lIns="0" tIns="0" rIns="0" bIns="0" rtlCol="0" anchor="t">
            <a:spAutoFit/>
          </a:bodyPr>
          <a:lstStyle/>
          <a:p>
            <a:pPr algn="l">
              <a:lnSpc>
                <a:spcPts val="448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[Detailed explanation of the proposed solution]</a:t>
            </a:r>
          </a:p>
          <a:p>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1 </a:t>
            </a:r>
            <a:endParaRPr lang="en-US" sz="1600" dirty="0"/>
          </a:p>
          <a:p>
            <a:r>
              <a:rPr lang="en-US" sz="1600" dirty="0"/>
              <a:t>Our project is a smart dustbin designed to improve waste management in public spaces by addressing issues of hygiene, odor, and inefficiency. Traditional dustbins often remain open, leading to unpleasant smells, pest infestations, and improper waste disposal. Our smart dustbin uses ultrasonic sensors to detect when a hand is approaching, triggering the opening of the lid. The lid automatically closes once the hand moves away, keeping the dustbin sealed and preventing odors and flies.</a:t>
            </a:r>
          </a:p>
          <a:p>
            <a:r>
              <a:rPr lang="en-US" sz="1600" dirty="0"/>
              <a:t>To further enhance user interaction and provide useful information, we’ve incorporated an LCD display that shows the waste level, environmental tips, and other relevant data. Additionally, the dustbin is equipped with a system that sends real-time notifications to the local garbage authority when the bin is full, ensuring timely waste collection and preventing overflow.</a:t>
            </a:r>
          </a:p>
          <a:p>
            <a:r>
              <a:rPr lang="en-US" sz="1600" dirty="0"/>
              <a:t>This automated solution optimizes waste disposal, promotes cleanliness, and reduces the manual effort involved in waste collection, making public spaces cleaner and more hygienic</a:t>
            </a:r>
          </a:p>
          <a:p>
            <a:r>
              <a:rPr lang="en-US" sz="1600" dirty="0"/>
              <a:t>2</a:t>
            </a:r>
          </a:p>
          <a:p>
            <a:r>
              <a:rPr lang="en-US" sz="1600" dirty="0"/>
              <a:t>Our project is a smart traffic light system designed to reduce congestion during peak hours and prioritize emergency vehicles. Traditional traffic lights often cause bottlenecks, especially during rush hours, leading to longer travel times and increased pollution. Emergency vehicles like ambulances face delays in heavy traffic, compromising response times.</a:t>
            </a:r>
          </a:p>
          <a:p>
            <a:r>
              <a:rPr lang="en-US" sz="1600" dirty="0"/>
              <a:t>This system uses an Arduino , GIS systems and ESP32 to control traffic light timings dynamically, based on real-time traffic data. Emergency vehicles are equipped with buttons that, when pressed, send a signal to the traffic light system. This signal prompts the system to alter the traffic light sequence and create a clear path for the emergency vehicle, ensuring faster response times.</a:t>
            </a:r>
          </a:p>
          <a:p>
            <a:r>
              <a:rPr lang="en-US" sz="1600" dirty="0"/>
              <a:t>An LCD screen displays important information, such as the current signal status and any emergency vehicle requests. LEDs clearly indicate the status of each signal. The system optimizes traffic flow, reduces congestion, and ensures timely passage for emergency vehicles, enhancing both daily commutes and emergency services.</a:t>
            </a:r>
          </a:p>
          <a:p>
            <a:endParaRPr lang="en-US" sz="1600" dirty="0"/>
          </a:p>
          <a:p>
            <a:pPr algn="l">
              <a:lnSpc>
                <a:spcPts val="4480"/>
              </a:lnSpc>
            </a:pP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1600" dirty="0"/>
              <a:t>The uniqueness of our projects lies in their integration of real-time data and automation to solve common public service problems. The </a:t>
            </a:r>
            <a:r>
              <a:rPr lang="en-US" sz="1600" b="1" dirty="0"/>
              <a:t>Smart Dustbin System</a:t>
            </a:r>
            <a:r>
              <a:rPr lang="en-US" sz="1600" dirty="0"/>
              <a:t> stands out with its ultrasonic sensors that detect hand movements, automatically opening and closing the lid, preventing odors and pests, while sending real-time notifications for timely waste collection. The </a:t>
            </a:r>
            <a:r>
              <a:rPr lang="en-US" sz="1600" b="1" dirty="0"/>
              <a:t>Smart Traffic Light System</a:t>
            </a:r>
            <a:r>
              <a:rPr lang="en-US" sz="1600" dirty="0"/>
              <a:t> is unique for dynamically adjusting signal timings based on traffic flow and prioritizing emergency vehicles, ensuring faster response times and reducing congestion. Both projects offer smart, automated solutions that enhance hygiene, traffic efficiency, and overall public service.</a:t>
            </a: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8" name="TextBox 18"/>
          <p:cNvSpPr txBox="1"/>
          <p:nvPr/>
        </p:nvSpPr>
        <p:spPr>
          <a:xfrm>
            <a:off x="1028700" y="5230507"/>
            <a:ext cx="15976752" cy="537885"/>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[Innovation and uniqueness of the proposed solution]</a:t>
            </a: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Technical Approach</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2269980"/>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[Technologies Used: List programming languages, frameworks, tools, and include GIS integration.]</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Arduino ide, python Arduino,esp32,led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lights,lcd</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screen ,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servor</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motor, ultrasonic sensor , push buttons </a:t>
            </a:r>
          </a:p>
        </p:txBody>
      </p:sp>
      <p:sp>
        <p:nvSpPr>
          <p:cNvPr id="18" name="TextBox 18"/>
          <p:cNvSpPr txBox="1"/>
          <p:nvPr/>
        </p:nvSpPr>
        <p:spPr>
          <a:xfrm>
            <a:off x="1028700" y="5230507"/>
            <a:ext cx="15976752" cy="1148715"/>
          </a:xfrm>
          <a:prstGeom prst="rect">
            <a:avLst/>
          </a:prstGeom>
        </p:spPr>
        <p:txBody>
          <a:bodyPr lIns="0" tIns="0" rIns="0" bIns="0" rtlCol="0" anchor="t">
            <a:spAutoFit/>
          </a:bodyPr>
          <a:lstStyle/>
          <a:p>
            <a:pPr algn="l">
              <a:lnSpc>
                <a:spcPts val="4480"/>
              </a:lnSpc>
            </a:pPr>
            <a:b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b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Technical Approach</a:t>
            </a:r>
          </a:p>
        </p:txBody>
      </p:sp>
      <p:grpSp>
        <p:nvGrpSpPr>
          <p:cNvPr id="14" name="Group 14"/>
          <p:cNvGrpSpPr/>
          <p:nvPr/>
        </p:nvGrpSpPr>
        <p:grpSpPr>
          <a:xfrm>
            <a:off x="589357" y="86587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8" name="TextBox 18"/>
          <p:cNvSpPr txBox="1"/>
          <p:nvPr/>
        </p:nvSpPr>
        <p:spPr>
          <a:xfrm>
            <a:off x="719455" y="895362"/>
            <a:ext cx="15976752" cy="689419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GIS Integration: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p>
          <a:p>
            <a:pPr algn="l">
              <a:lnSpc>
                <a:spcPts val="4480"/>
              </a:lnSpc>
            </a:pPr>
            <a:endPar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1. Real-Time Traffic Monitoring – Tracks congestion using sensors and GPS.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2. Smart Traffic Signal– Adjusts signal timings based on vehicle density.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3. Emergency Route Optimization– Finds the fastest routes for ambulances, fire trucks, and police.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4. Accident Detection &amp; Response – Identifies crashes and alerts emergency services.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p>
          <a:p>
            <a:pPr algn="l">
              <a:lnSpc>
                <a:spcPts val="4480"/>
              </a:lnSpc>
            </a:pPr>
            <a:endPar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endParaRPr lang="zh-CN"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System Architecture</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3788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Workflow Diagram/Circuit diagram</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pic>
        <p:nvPicPr>
          <p:cNvPr id="20" name="Picture 19"/>
          <p:cNvPicPr>
            <a:picLocks noChangeAspect="1"/>
          </p:cNvPicPr>
          <p:nvPr/>
        </p:nvPicPr>
        <p:blipFill>
          <a:blip r:embed="rId12"/>
          <a:stretch>
            <a:fillRect/>
          </a:stretch>
        </p:blipFill>
        <p:spPr>
          <a:xfrm>
            <a:off x="720602" y="1578763"/>
            <a:ext cx="9647534" cy="8068300"/>
          </a:xfrm>
          <a:prstGeom prst="rect">
            <a:avLst/>
          </a:prstGeom>
        </p:spPr>
      </p:pic>
      <p:pic>
        <p:nvPicPr>
          <p:cNvPr id="22" name="Picture 21"/>
          <p:cNvPicPr>
            <a:picLocks noChangeAspect="1"/>
          </p:cNvPicPr>
          <p:nvPr/>
        </p:nvPicPr>
        <p:blipFill>
          <a:blip r:embed="rId13"/>
          <a:stretch>
            <a:fillRect/>
          </a:stretch>
        </p:blipFill>
        <p:spPr>
          <a:xfrm>
            <a:off x="10152112" y="1453112"/>
            <a:ext cx="7546530" cy="82877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dirty="0">
                <a:solidFill>
                  <a:srgbClr val="FDFDFD"/>
                </a:solidFill>
                <a:latin typeface="Garet Bold"/>
                <a:ea typeface="Garet Bold"/>
                <a:cs typeface="Garet Bold"/>
                <a:sym typeface="Garet Bold"/>
              </a:rPr>
              <a:t>Problem Statement</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8617872"/>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PROBLEM STATEMENT: THE SMART CITY SENTINEL-A MODULAR PCB FOR INTELLIGENT ENVIRONMENTAL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MONITORINGDesign</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and develop a modular PCB using the open-source software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KiCad</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within the next 4 hours to serve as the backbone of an advanced central monitoring system for urban environmental surveillance. This Smart City Environmental Sentinel must seamlessly integrate sensor interfacing, power management, and real-time data transmission within a scalable and efficient architecture while adhering to strict power and connectivity constraints. The PCB must feature correctly mapped communication protocols for all sensor modules and actuators, along with a robust power management unit that includes battery monitoring, recharging capabilities, and an integrated solar panel interface. The design should ensure scalability and modularity, allowing for future enhancements with minimal redesign, using only standard electronic components readily available in any electronics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lab.Additional</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Points: Participants who incorporate a precision-engineered PCB layout with a 3D CAD model</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67800a9c20776_PPT_template (1)</Template>
  <TotalTime>52</TotalTime>
  <Words>1564</Words>
  <Application>Microsoft Office PowerPoint</Application>
  <PresentationFormat>Custom</PresentationFormat>
  <Paragraphs>119</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Nickainley</vt:lpstr>
      <vt:lpstr>Garet Bold</vt:lpstr>
      <vt:lpstr>Canva Sans Bold</vt:lpstr>
      <vt:lpstr>Calibri</vt:lpstr>
      <vt:lpstr>League Spartan</vt:lpstr>
      <vt:lpstr>Lato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kalash bheda</dc:creator>
  <cp:lastModifiedBy>kalash bheda</cp:lastModifiedBy>
  <cp:revision>3</cp:revision>
  <dcterms:created xsi:type="dcterms:W3CDTF">2025-01-28T06:20:00Z</dcterms:created>
  <dcterms:modified xsi:type="dcterms:W3CDTF">2025-03-08T09:58:19Z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4BA75860DF4E4184A2283FF94061D130_12</vt:lpwstr>
  </property>
  <property fmtid="{D5CDD505-2E9C-101B-9397-08002B2CF9AE}" pid="3" name="KSOProductBuildVer">
    <vt:lpwstr>1033-12.2.0.19805</vt:lpwstr>
  </property>
</Properties>
</file>